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sldIdLst>
    <p:sldId id="286" r:id="rId2"/>
    <p:sldId id="270" r:id="rId3"/>
    <p:sldId id="271" r:id="rId4"/>
    <p:sldId id="273" r:id="rId5"/>
    <p:sldId id="264" r:id="rId6"/>
    <p:sldId id="293" r:id="rId7"/>
    <p:sldId id="291" r:id="rId8"/>
    <p:sldId id="290" r:id="rId9"/>
    <p:sldId id="289" r:id="rId10"/>
    <p:sldId id="292" r:id="rId11"/>
    <p:sldId id="283" r:id="rId12"/>
    <p:sldId id="257" r:id="rId13"/>
    <p:sldId id="256" r:id="rId14"/>
    <p:sldId id="258" r:id="rId15"/>
    <p:sldId id="259" r:id="rId16"/>
    <p:sldId id="272" r:id="rId17"/>
    <p:sldId id="268" r:id="rId18"/>
    <p:sldId id="269" r:id="rId19"/>
    <p:sldId id="267" r:id="rId20"/>
    <p:sldId id="266" r:id="rId21"/>
    <p:sldId id="274" r:id="rId22"/>
    <p:sldId id="277" r:id="rId23"/>
    <p:sldId id="281" r:id="rId24"/>
    <p:sldId id="280" r:id="rId25"/>
    <p:sldId id="279" r:id="rId26"/>
    <p:sldId id="278" r:id="rId27"/>
    <p:sldId id="276" r:id="rId28"/>
    <p:sldId id="282" r:id="rId29"/>
    <p:sldId id="284" r:id="rId30"/>
    <p:sldId id="285" r:id="rId31"/>
    <p:sldId id="287" r:id="rId32"/>
    <p:sldId id="295" r:id="rId33"/>
    <p:sldId id="288" r:id="rId34"/>
    <p:sldId id="29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0" autoAdjust="0"/>
    <p:restoredTop sz="94660"/>
  </p:normalViewPr>
  <p:slideViewPr>
    <p:cSldViewPr snapToGrid="0">
      <p:cViewPr varScale="1">
        <p:scale>
          <a:sx n="88" d="100"/>
          <a:sy n="88" d="100"/>
        </p:scale>
        <p:origin x="26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73E-4D18-4C58-AF75-7CDA1ADF598E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6E84C-D226-4FA7-8650-7C612AEAB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1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73E-4D18-4C58-AF75-7CDA1ADF598E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6E84C-D226-4FA7-8650-7C612AEAB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92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73E-4D18-4C58-AF75-7CDA1ADF598E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6E84C-D226-4FA7-8650-7C612AEAB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88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73E-4D18-4C58-AF75-7CDA1ADF598E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6E84C-D226-4FA7-8650-7C612AEAB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45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73E-4D18-4C58-AF75-7CDA1ADF598E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6E84C-D226-4FA7-8650-7C612AEAB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35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73E-4D18-4C58-AF75-7CDA1ADF598E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6E84C-D226-4FA7-8650-7C612AEAB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14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73E-4D18-4C58-AF75-7CDA1ADF598E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6E84C-D226-4FA7-8650-7C612AEAB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82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73E-4D18-4C58-AF75-7CDA1ADF598E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6E84C-D226-4FA7-8650-7C612AEAB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065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73E-4D18-4C58-AF75-7CDA1ADF598E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6E84C-D226-4FA7-8650-7C612AEAB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93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73E-4D18-4C58-AF75-7CDA1ADF598E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6E84C-D226-4FA7-8650-7C612AEAB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69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73E-4D18-4C58-AF75-7CDA1ADF598E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6E84C-D226-4FA7-8650-7C612AEAB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33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F573E-4D18-4C58-AF75-7CDA1ADF598E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6E84C-D226-4FA7-8650-7C612AEAB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58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to 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</a:p>
          <a:p>
            <a:pPr lvl="1"/>
            <a:r>
              <a:rPr lang="en-US" dirty="0" smtClean="0"/>
              <a:t>SDLC</a:t>
            </a:r>
          </a:p>
          <a:p>
            <a:pPr lvl="1"/>
            <a:r>
              <a:rPr lang="en-US" dirty="0" smtClean="0"/>
              <a:t>Scrum Methodology</a:t>
            </a:r>
            <a:endParaRPr lang="en-US" dirty="0" smtClean="0"/>
          </a:p>
          <a:p>
            <a:pPr lvl="1"/>
            <a:r>
              <a:rPr lang="en-US" dirty="0" smtClean="0"/>
              <a:t>Need for DevOps</a:t>
            </a:r>
          </a:p>
          <a:p>
            <a:pPr lvl="1"/>
            <a:r>
              <a:rPr lang="en-US" dirty="0" smtClean="0"/>
              <a:t>DevOps Arch</a:t>
            </a:r>
          </a:p>
          <a:p>
            <a:pPr lvl="1"/>
            <a:r>
              <a:rPr lang="en-US" dirty="0" smtClean="0"/>
              <a:t>DevOps Toolset</a:t>
            </a:r>
          </a:p>
          <a:p>
            <a:pPr lvl="1"/>
            <a:r>
              <a:rPr lang="en-US" dirty="0" smtClean="0"/>
              <a:t>DevOps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63" y="-14396"/>
            <a:ext cx="1663337" cy="3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9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2" y="474011"/>
            <a:ext cx="11606520" cy="5709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63" y="-14396"/>
            <a:ext cx="1663337" cy="3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07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7383" y="182880"/>
            <a:ext cx="381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Development &amp; Operations - Issues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297" y="552212"/>
            <a:ext cx="7891863" cy="58873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12548" y="2275841"/>
            <a:ext cx="3515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Deployment Frequency and Stability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212548" y="2983727"/>
            <a:ext cx="3515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Change management and Control</a:t>
            </a:r>
            <a:endParaRPr lang="en-US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212548" y="3779521"/>
            <a:ext cx="3515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Communication and Collaboration</a:t>
            </a:r>
            <a:endParaRPr 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212548" y="4575315"/>
            <a:ext cx="3515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Blame Culture</a:t>
            </a:r>
            <a:endParaRPr 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12548" y="1610510"/>
            <a:ext cx="3515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Different Priorities and responsibilities</a:t>
            </a:r>
            <a:endParaRPr lang="en-US" sz="16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63" y="-14396"/>
            <a:ext cx="1663337" cy="3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4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383" y="182880"/>
            <a:ext cx="381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Business case for DevOps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89661" y="693707"/>
            <a:ext cx="967728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disruption facing companies today amplifies need for DevOps</a:t>
            </a:r>
          </a:p>
          <a:p>
            <a:endParaRPr lang="en-US" dirty="0" smtClean="0"/>
          </a:p>
          <a:p>
            <a:r>
              <a:rPr lang="en-US" dirty="0" smtClean="0"/>
              <a:t>Since 2000, 52% of fortune 500 companies </a:t>
            </a:r>
            <a:r>
              <a:rPr lang="en-US" dirty="0" smtClean="0"/>
              <a:t>disappeared</a:t>
            </a:r>
          </a:p>
          <a:p>
            <a:r>
              <a:rPr lang="en-US" dirty="0" smtClean="0"/>
              <a:t>If </a:t>
            </a:r>
            <a:r>
              <a:rPr lang="en-US" dirty="0" smtClean="0"/>
              <a:t>not </a:t>
            </a:r>
            <a:r>
              <a:rPr lang="en-US" dirty="0" smtClean="0"/>
              <a:t>disrupted – When are going to get disrupted</a:t>
            </a:r>
          </a:p>
          <a:p>
            <a:endParaRPr lang="en-US" dirty="0"/>
          </a:p>
          <a:p>
            <a:r>
              <a:rPr lang="en-US" dirty="0" smtClean="0"/>
              <a:t>Disrupters always have a different business model</a:t>
            </a:r>
          </a:p>
          <a:p>
            <a:r>
              <a:rPr lang="en-US" dirty="0" smtClean="0"/>
              <a:t>**Digitization + Business Model </a:t>
            </a:r>
          </a:p>
          <a:p>
            <a:endParaRPr lang="en-US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Banking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Uber – GPS, Electronic Payments, Smartphone/Internet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Netflix Success / Blockbuster failure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Garmin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#Technology is enabler of innovation and its not the driver of innovation</a:t>
            </a:r>
          </a:p>
          <a:p>
            <a:endParaRPr lang="en-US" dirty="0"/>
          </a:p>
          <a:p>
            <a:r>
              <a:rPr lang="en-US" dirty="0" smtClean="0"/>
              <a:t>You must have great business model idea and a great model and then leverage technology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603" y="1897456"/>
            <a:ext cx="5068847" cy="26264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63" y="-14396"/>
            <a:ext cx="1663337" cy="3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0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383" y="182880"/>
            <a:ext cx="381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DevOps 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94560" y="552212"/>
            <a:ext cx="967728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DevOps is not a tool / Job title , it is a shared mind set</a:t>
            </a:r>
          </a:p>
          <a:p>
            <a:endParaRPr lang="en-US" dirty="0"/>
          </a:p>
          <a:p>
            <a:r>
              <a:rPr lang="en-US" dirty="0" smtClean="0"/>
              <a:t>Fastest growing skills </a:t>
            </a:r>
          </a:p>
          <a:p>
            <a:endParaRPr lang="en-US" dirty="0"/>
          </a:p>
          <a:p>
            <a:r>
              <a:rPr lang="en-US" dirty="0" smtClean="0"/>
              <a:t>#1 – issues around organizational learning and culture</a:t>
            </a:r>
          </a:p>
          <a:p>
            <a:endParaRPr lang="en-US" dirty="0"/>
          </a:p>
          <a:p>
            <a:r>
              <a:rPr lang="en-US" dirty="0"/>
              <a:t>DevOps is the practice of development and operations engineers working together through </a:t>
            </a:r>
          </a:p>
          <a:p>
            <a:r>
              <a:rPr lang="en-US" dirty="0"/>
              <a:t>the entire software development lifecycle, following Lean and </a:t>
            </a:r>
            <a:r>
              <a:rPr lang="en-US" dirty="0" smtClean="0"/>
              <a:t>Agile </a:t>
            </a:r>
            <a:r>
              <a:rPr lang="en-US" dirty="0"/>
              <a:t>principles that allow them to deliver software in a rapid and continuous manner. </a:t>
            </a:r>
          </a:p>
          <a:p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you want to do it fast …and you want to do it continuously, then you need to </a:t>
            </a:r>
            <a:r>
              <a:rPr lang="en-US" dirty="0" smtClean="0"/>
              <a:t>adopt </a:t>
            </a:r>
            <a:r>
              <a:rPr lang="en-US" dirty="0"/>
              <a:t>a shared mindset that is at the heart of the DevOps culture.</a:t>
            </a:r>
          </a:p>
          <a:p>
            <a:endParaRPr lang="en-US" dirty="0" smtClean="0"/>
          </a:p>
          <a:p>
            <a:r>
              <a:rPr lang="en-US" dirty="0" smtClean="0"/>
              <a:t>How to change Culture – How to think, how to work, how to organize and how to measure</a:t>
            </a:r>
          </a:p>
          <a:p>
            <a:endParaRPr lang="en-US" dirty="0"/>
          </a:p>
          <a:p>
            <a:r>
              <a:rPr lang="en-US" dirty="0"/>
              <a:t>Team culture makes a large difference to a team’s ability </a:t>
            </a:r>
            <a:r>
              <a:rPr lang="en-US" dirty="0" smtClean="0"/>
              <a:t>to </a:t>
            </a:r>
            <a:r>
              <a:rPr lang="en-US" dirty="0"/>
              <a:t>deliver software and meet or exceed their organizational goals</a:t>
            </a:r>
            <a:r>
              <a:rPr lang="en-US" dirty="0" smtClean="0"/>
              <a:t>.</a:t>
            </a:r>
            <a:r>
              <a:rPr lang="en-US" dirty="0"/>
              <a:t> 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In order to change your culture, you’ll need to organize your teams differently because how you </a:t>
            </a:r>
          </a:p>
          <a:p>
            <a:r>
              <a:rPr lang="en-US" dirty="0"/>
              <a:t>organize directly impacts the architecture and design of the products that you produce.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63" y="-14396"/>
            <a:ext cx="1663337" cy="3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1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383" y="182880"/>
            <a:ext cx="381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DevOps Adoption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12245" y="934338"/>
            <a:ext cx="96765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different mindset</a:t>
            </a:r>
          </a:p>
          <a:p>
            <a:r>
              <a:rPr lang="en-US" dirty="0" smtClean="0"/>
              <a:t>Unlearn your current culture and embrace for change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Fail Fast and Rollback quickly – Maximum velocity and minimum risk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Test in-market instead of Analyzing – Gain quick and valuable insights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Application designed to allow individual components to be released – ex – Spotify (Recommendation engine)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 smtClean="0"/>
              <a:t>TTD – Trust , Transparency and Discipline </a:t>
            </a:r>
          </a:p>
          <a:p>
            <a:r>
              <a:rPr lang="en-US" dirty="0" smtClean="0"/>
              <a:t>Teams working for a common goal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63" y="-14396"/>
            <a:ext cx="1663337" cy="3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7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383" y="182880"/>
            <a:ext cx="381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Need for DevOps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2245" y="934338"/>
            <a:ext cx="967659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Shorter Development Cycle, Faster Innovation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Reduction of implementation Failure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Improved customer experience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Improved communication and Cooperation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Increased Competencies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2016 DevOps Enterprise Summit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 smtClean="0"/>
              <a:t>TicketMaster</a:t>
            </a:r>
            <a:r>
              <a:rPr lang="en-US" dirty="0" smtClean="0"/>
              <a:t> – 98 % reduction in MTTR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 smtClean="0"/>
              <a:t>Nordstorm</a:t>
            </a:r>
            <a:r>
              <a:rPr lang="en-US" dirty="0" smtClean="0"/>
              <a:t> – 20% shorter lead time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Target – Full stack deploy from 3 months to minutes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USAA – Release from 28 days to 7 days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ING – 500 application teams doing DevOps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CSG – 200 incidents per release to 18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63" y="-14396"/>
            <a:ext cx="1663337" cy="3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4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383" y="182880"/>
            <a:ext cx="381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Agility is Key for DevOps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05378" y="1220536"/>
            <a:ext cx="10351554" cy="5247094"/>
            <a:chOff x="705378" y="1220536"/>
            <a:chExt cx="10351554" cy="5247094"/>
          </a:xfrm>
        </p:grpSpPr>
        <p:grpSp>
          <p:nvGrpSpPr>
            <p:cNvPr id="8" name="Group 7"/>
            <p:cNvGrpSpPr/>
            <p:nvPr/>
          </p:nvGrpSpPr>
          <p:grpSpPr>
            <a:xfrm>
              <a:off x="3128917" y="1220536"/>
              <a:ext cx="5150318" cy="4646930"/>
              <a:chOff x="2661557" y="1210376"/>
              <a:chExt cx="5150318" cy="4646930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2661557" y="1210376"/>
                <a:ext cx="2880360" cy="294894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DevOps</a:t>
                </a:r>
                <a:endParaRPr lang="en-US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931515" y="1210376"/>
                <a:ext cx="2880360" cy="294894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5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Microservices</a:t>
                </a:r>
                <a:endParaRPr lang="en-US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3880127" y="2908366"/>
                <a:ext cx="2880360" cy="294894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  <a:alpha val="5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Containers</a:t>
                </a:r>
                <a:endParaRPr lang="en-US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4873602" y="3048000"/>
                <a:ext cx="7906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Agility</a:t>
                </a:r>
                <a:endParaRPr lang="en-US" b="1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705378" y="1857831"/>
              <a:ext cx="25458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Cultural change</a:t>
              </a:r>
            </a:p>
            <a:p>
              <a:r>
                <a:rPr lang="en-US" dirty="0" smtClean="0"/>
                <a:t>Automated pipeline</a:t>
              </a:r>
            </a:p>
            <a:p>
              <a:r>
                <a:rPr lang="en-US" dirty="0" smtClean="0"/>
                <a:t>Infrastructure as a code</a:t>
              </a:r>
            </a:p>
            <a:p>
              <a:r>
                <a:rPr lang="en-US" dirty="0" smtClean="0"/>
                <a:t>Immutable infrastructure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432816" y="2094841"/>
              <a:ext cx="262411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Loose Coupling / Binding</a:t>
              </a:r>
            </a:p>
            <a:p>
              <a:r>
                <a:rPr lang="en-US" dirty="0" smtClean="0"/>
                <a:t>RESTful APIs</a:t>
              </a:r>
            </a:p>
            <a:p>
              <a:r>
                <a:rPr lang="en-US" dirty="0" smtClean="0"/>
                <a:t>Designed to resist failures</a:t>
              </a:r>
            </a:p>
            <a:p>
              <a:r>
                <a:rPr lang="en-US" dirty="0" smtClean="0"/>
                <a:t>Test by breaking/fail fast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22334" y="5267301"/>
              <a:ext cx="19588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Portability</a:t>
              </a:r>
            </a:p>
            <a:p>
              <a:r>
                <a:rPr lang="en-US" dirty="0" smtClean="0"/>
                <a:t>Developer centric</a:t>
              </a:r>
            </a:p>
            <a:p>
              <a:r>
                <a:rPr lang="en-US" dirty="0" smtClean="0"/>
                <a:t>Ecosystem enabler</a:t>
              </a:r>
            </a:p>
            <a:p>
              <a:r>
                <a:rPr lang="en-US" dirty="0" smtClean="0"/>
                <a:t>Fast startup</a:t>
              </a:r>
              <a:endParaRPr lang="en-US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63" y="-14396"/>
            <a:ext cx="1663337" cy="3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4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383" y="182880"/>
            <a:ext cx="381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Definition of DevOps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44418" y="552212"/>
            <a:ext cx="967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smtClean="0"/>
              <a:t>“The term (development and Operations) is an extension of agile development environments that aims to enhance the process of Software delivery as a whole. -  </a:t>
            </a:r>
            <a:r>
              <a:rPr lang="en-US" dirty="0" err="1" smtClean="0"/>
              <a:t>Patric</a:t>
            </a:r>
            <a:r>
              <a:rPr lang="en-US" dirty="0" smtClean="0"/>
              <a:t> </a:t>
            </a:r>
            <a:r>
              <a:rPr lang="en-US" dirty="0" err="1" smtClean="0"/>
              <a:t>Debois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544418" y="1741286"/>
            <a:ext cx="967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DevOps is a set of practices that combines software development (Dev) and IT operations (Ops). It aims to shorten the systems development life cycle and provide continuous delivery with high software</a:t>
            </a:r>
            <a:r>
              <a:rPr lang="en-US" baseline="30000" dirty="0"/>
              <a:t> 1 </a:t>
            </a:r>
            <a:r>
              <a:rPr lang="en-US" dirty="0"/>
              <a:t>quality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44418" y="2986457"/>
            <a:ext cx="9676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Cross-disciplinary community of practice dedicated to the study of building, evolving and operating rapidly-changing resilient systems at scale   - Jez Humble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44415" y="3887397"/>
            <a:ext cx="10259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IT mindset encouraging communication, collaboration, integration and automation among software developers and IT operations to improve the speed and quality of delivering software – </a:t>
            </a:r>
            <a:r>
              <a:rPr lang="en-US" dirty="0" err="1" smtClean="0"/>
              <a:t>VersionOne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44415" y="4667030"/>
            <a:ext cx="10259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set of practices and cultural changes – supported by the right tools – that creates an automated software delivery pipeline, enabling organizations to win, serve and retain customers -  Forrester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44416" y="5567970"/>
            <a:ext cx="10259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professional movement advocating a collaborative working relationship between Development &amp; IT operations, resulting in the fast flow of planned work, while simultaneously increasing the reliability, stability, resilience &amp; security of the production environment. – Gene Kim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63" y="-14396"/>
            <a:ext cx="1663337" cy="3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3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383" y="182880"/>
            <a:ext cx="381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DevOps – What it is / What it is not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7538" y="693930"/>
            <a:ext cx="96765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DevOps is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Working in Silos doesn’t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Development and operations engineers working together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Following lean and agile principles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Delivering software in a rapid and continuous manner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DevOps is not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Simply combining development and operations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Not a separate team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Not a tool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Not one size fits 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Not just automation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44418" y="552212"/>
            <a:ext cx="9676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933" y="2732265"/>
            <a:ext cx="5451642" cy="37391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63" y="-14396"/>
            <a:ext cx="1663337" cy="3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2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08" y="985521"/>
            <a:ext cx="10227536" cy="4785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9400" y="66499"/>
            <a:ext cx="724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Defining Phases of DevOps Pipeline (1/2)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423920" y="792481"/>
            <a:ext cx="1209040" cy="36779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195172" y="792480"/>
            <a:ext cx="1247788" cy="36677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08400" y="792480"/>
            <a:ext cx="64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DEV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499026" y="792480"/>
            <a:ext cx="64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OPS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63" y="-14396"/>
            <a:ext cx="1663337" cy="3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1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383" y="182880"/>
            <a:ext cx="404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SDLC – Software Development Life Cycle</a:t>
            </a:r>
            <a:endParaRPr lang="en-US" b="1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333203" y="988209"/>
            <a:ext cx="8930778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structured process for designing, developing, and maintaining software.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Goals: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Deliver high-quality software 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Meet user requirements 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Manage costs and timelines effectively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Key Stages: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Planning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- 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Establishing project goals and a roadmap.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Requirements Analysis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Gathering requirements and defining project scope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 - 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Creating system architecture and design specifications.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Development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Writing and deploying the code.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 -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Verifying that the software meets requirements and is bug-free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Deployment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where fully developed</a:t>
            </a:r>
            <a:r>
              <a:rPr kumimoji="0" lang="en-US" alt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tested software is released for intended users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Maintenance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ongoing process of supporting and modifying software after its deployment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63" y="-14396"/>
            <a:ext cx="1663337" cy="3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7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54" y="1800903"/>
            <a:ext cx="10424160" cy="1111832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7112000" y="1400592"/>
            <a:ext cx="2753360" cy="205380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336800" y="1554481"/>
            <a:ext cx="2804160" cy="160467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336800" y="854432"/>
            <a:ext cx="5842000" cy="297528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788920" y="2882058"/>
            <a:ext cx="2225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Continuous Development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44740" y="3096130"/>
            <a:ext cx="2225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75000"/>
                  </a:schemeClr>
                </a:solidFill>
              </a:rPr>
              <a:t>Continuous Deployment</a:t>
            </a:r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11700" y="3508282"/>
            <a:ext cx="2225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Continuous Delivery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336800" y="1400592"/>
            <a:ext cx="4297680" cy="205380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599180" y="3168229"/>
            <a:ext cx="2225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75000"/>
                  </a:schemeClr>
                </a:solidFill>
              </a:rPr>
              <a:t>Continuous Integration</a:t>
            </a:r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336800" y="563578"/>
            <a:ext cx="9174480" cy="364266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680776" y="3898462"/>
            <a:ext cx="4103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Production Feedback and Continuous Monitoring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79400" y="66499"/>
            <a:ext cx="724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Defining Phases of DevOps Pipeline (2/2)</a:t>
            </a:r>
            <a:endParaRPr lang="en-US" b="1" dirty="0"/>
          </a:p>
        </p:txBody>
      </p:sp>
      <p:pic>
        <p:nvPicPr>
          <p:cNvPr id="1026" name="Picture 2" descr="Lightbox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126" y="4230029"/>
            <a:ext cx="9198034" cy="25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63" y="-14396"/>
            <a:ext cx="1663337" cy="3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3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 animBg="1"/>
      <p:bldP spid="18" grpId="0"/>
      <p:bldP spid="24" grpId="0" animBg="1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554" y="0"/>
            <a:ext cx="4083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DevOps Infographic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65864" y="5448175"/>
            <a:ext cx="973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DevOps is software development methodology which improves the collaboration between developers and operations team using various automation tools. These automation tools are implemented using various stages which are a part of the DevOps Life Cycle.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63" y="580642"/>
            <a:ext cx="9739204" cy="4656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63" y="-14396"/>
            <a:ext cx="1663337" cy="3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6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383" y="182880"/>
            <a:ext cx="381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Continuous Development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0692" y="1501622"/>
            <a:ext cx="967659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Key Principles of Continuous Development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Frequent commits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Small Changes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Automation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Collaboration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Feedback loops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60692" y="701403"/>
            <a:ext cx="970373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Continuous Development (CD) is a software development approach that focuses on the rapid and incremental development of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software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It emphasizes frequent, small changes to the codebase, rather than large, infrequent releases.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0692" y="3325049"/>
            <a:ext cx="967659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Benefits of Continuous Development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Faster Time to market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Improved quality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Reduce Risk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Increase productivity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Enhanced Collaboration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63" y="-14396"/>
            <a:ext cx="1663337" cy="3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383" y="182880"/>
            <a:ext cx="381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Continuous Integration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9715" y="4581526"/>
            <a:ext cx="96765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Common Tools for CI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 smtClean="0"/>
              <a:t> CI </a:t>
            </a:r>
            <a:r>
              <a:rPr lang="en-US" altLang="en-US" sz="1400" b="1" dirty="0"/>
              <a:t>Servers:</a:t>
            </a:r>
            <a:r>
              <a:rPr lang="en-US" altLang="en-US" sz="1400" dirty="0"/>
              <a:t> Jenkins, </a:t>
            </a:r>
            <a:r>
              <a:rPr lang="en-US" altLang="en-US" sz="1400" dirty="0" err="1"/>
              <a:t>GitLab</a:t>
            </a:r>
            <a:r>
              <a:rPr lang="en-US" altLang="en-US" sz="1400" dirty="0"/>
              <a:t> CI, </a:t>
            </a:r>
            <a:r>
              <a:rPr lang="en-US" altLang="en-US" sz="1400" dirty="0" err="1"/>
              <a:t>CircleCI</a:t>
            </a:r>
            <a:r>
              <a:rPr lang="en-US" altLang="en-US" sz="1400" dirty="0"/>
              <a:t>, Travis CI, Bamboo.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 smtClean="0"/>
              <a:t> Version </a:t>
            </a:r>
            <a:r>
              <a:rPr lang="en-US" altLang="en-US" sz="1400" b="1" dirty="0"/>
              <a:t>Control:</a:t>
            </a:r>
            <a:r>
              <a:rPr lang="en-US" altLang="en-US" sz="1400" dirty="0"/>
              <a:t> </a:t>
            </a:r>
            <a:r>
              <a:rPr lang="en-US" altLang="en-US" sz="1400" dirty="0" err="1"/>
              <a:t>Git</a:t>
            </a:r>
            <a:r>
              <a:rPr lang="en-US" altLang="en-US" sz="1400" dirty="0"/>
              <a:t> (GitHub, </a:t>
            </a:r>
            <a:r>
              <a:rPr lang="en-US" altLang="en-US" sz="1400" dirty="0" err="1"/>
              <a:t>GitLab</a:t>
            </a:r>
            <a:r>
              <a:rPr lang="en-US" altLang="en-US" sz="1400" dirty="0"/>
              <a:t>, </a:t>
            </a:r>
            <a:r>
              <a:rPr lang="en-US" altLang="en-US" sz="1400" dirty="0" err="1"/>
              <a:t>Bitbucket</a:t>
            </a:r>
            <a:r>
              <a:rPr lang="en-US" altLang="en-US" sz="1400" dirty="0"/>
              <a:t>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 smtClean="0"/>
              <a:t> Test </a:t>
            </a:r>
            <a:r>
              <a:rPr lang="en-US" altLang="en-US" sz="1400" b="1" dirty="0"/>
              <a:t>Automation Frameworks:</a:t>
            </a:r>
            <a:r>
              <a:rPr lang="en-US" altLang="en-US" sz="1400" dirty="0"/>
              <a:t> JUnit, Selenium, </a:t>
            </a:r>
            <a:r>
              <a:rPr lang="en-US" altLang="en-US" sz="1400" dirty="0" err="1"/>
              <a:t>TestNG</a:t>
            </a:r>
            <a:r>
              <a:rPr lang="en-US" altLang="en-US" sz="1400" dirty="0"/>
              <a:t>, </a:t>
            </a:r>
            <a:r>
              <a:rPr lang="en-US" altLang="en-US" sz="1400" dirty="0" err="1"/>
              <a:t>PyTest</a:t>
            </a:r>
            <a:r>
              <a:rPr lang="en-US" altLang="en-US" sz="1400" dirty="0"/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 smtClean="0"/>
              <a:t> Artifact </a:t>
            </a:r>
            <a:r>
              <a:rPr lang="en-US" altLang="en-US" sz="1400" b="1" dirty="0"/>
              <a:t>Repositories:</a:t>
            </a:r>
            <a:r>
              <a:rPr lang="en-US" altLang="en-US" sz="1400" dirty="0"/>
              <a:t> Nexus, </a:t>
            </a:r>
            <a:r>
              <a:rPr lang="en-US" altLang="en-US" sz="1400" dirty="0" err="1"/>
              <a:t>JFrog</a:t>
            </a:r>
            <a:r>
              <a:rPr lang="en-US" altLang="en-US" sz="1400" dirty="0"/>
              <a:t> </a:t>
            </a:r>
            <a:r>
              <a:rPr lang="en-US" altLang="en-US" sz="1400" dirty="0" err="1"/>
              <a:t>Artifactory</a:t>
            </a:r>
            <a:r>
              <a:rPr lang="en-US" altLang="en-US" sz="1400" dirty="0"/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 smtClean="0"/>
              <a:t> Build </a:t>
            </a:r>
            <a:r>
              <a:rPr lang="en-US" altLang="en-US" sz="1400" b="1" dirty="0"/>
              <a:t>Tools:</a:t>
            </a:r>
            <a:r>
              <a:rPr lang="en-US" altLang="en-US" sz="1400" dirty="0"/>
              <a:t> Maven, </a:t>
            </a:r>
            <a:r>
              <a:rPr lang="en-US" altLang="en-US" sz="1400" dirty="0" err="1"/>
              <a:t>Gradle</a:t>
            </a:r>
            <a:r>
              <a:rPr lang="en-US" altLang="en-US" sz="1400" dirty="0"/>
              <a:t>, Ant, Make, Docker.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 smtClean="0"/>
              <a:t> Notification/Chat </a:t>
            </a:r>
            <a:r>
              <a:rPr lang="en-US" altLang="en-US" sz="1400" b="1" dirty="0"/>
              <a:t>Tools:</a:t>
            </a:r>
            <a:r>
              <a:rPr lang="en-US" altLang="en-US" sz="1400" dirty="0"/>
              <a:t> Slack, Microsoft Teams, email. 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59715" y="559261"/>
            <a:ext cx="9703734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Continuous Integration (CI) in DevOps is a software development practice where developers frequently commit code changes to a shared repository, often multiple times a day. Every commit triggers an automated process to build and test the code, ensuring that changes are continuously integrated into the project without breaking the system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9715" y="1873709"/>
            <a:ext cx="1096217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How Continuous integration works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Code Changes : Developer commit code changes to the version control system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Automated build trigger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CI Server integration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Build process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Automated testing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Monitoring and Feedback : Application performance and user behavior are continuously monitored and any issues are quickly identified and addressed.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Artifact creation and Storage : Build Artifacts (</a:t>
            </a:r>
            <a:r>
              <a:rPr lang="en-US" sz="1400" dirty="0" err="1" smtClean="0"/>
              <a:t>eg</a:t>
            </a:r>
            <a:r>
              <a:rPr lang="en-US" sz="1400" dirty="0" smtClean="0"/>
              <a:t> Docker images, JAR files, executable binaries)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63" y="-14396"/>
            <a:ext cx="1663337" cy="3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8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383" y="182880"/>
            <a:ext cx="381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Continuous Deployment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9715" y="1754176"/>
            <a:ext cx="967659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Key Principles of Continuous Testing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Fully automated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Frequent releases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Requires high confidence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59715" y="805483"/>
            <a:ext cx="970373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W</a:t>
            </a:r>
            <a:r>
              <a:rPr lang="en-US" sz="1600" dirty="0" smtClean="0"/>
              <a:t>here </a:t>
            </a:r>
            <a:r>
              <a:rPr lang="en-US" sz="1600" dirty="0"/>
              <a:t>code changes are automatically deployed to production without requiring manual intervention. It aims to make the deployment process faster, more reliable, and more efficient. 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9715" y="2986272"/>
            <a:ext cx="1096217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How Continuous deployment works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Code Changes : Developer commit code changes to the version control system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Continuous Integration pipeline : to perform automated Build and Test : the code is automatically built, test and packaged into a deployable artifact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Continuous Deployment (CD) Pipeline : If all tests pass, CD pipeline automatically takes over and deploys the code to production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sz="1400" dirty="0" smtClean="0"/>
              <a:t>Blue-Green Deployment – Deploys new version along side of old one and then traffic switches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sz="1400" dirty="0" smtClean="0"/>
              <a:t>Canary Deployment – Deploys new version to small percentage of users and then gradually rolls it out to rest of user base</a:t>
            </a:r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en-US" sz="1400" dirty="0" smtClean="0"/>
              <a:t>Rolling deployment – Deploys new version incrementally across multiple servers ensuring there is always an operational version available.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Monitoring and Feedback : Application performance and user behavior are continuously monitored and any issues are quickly identified and addressed.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Rollback Mechanisms – If something goes wrong after deployment, need to make sure to revert back to previous version of the application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9715" y="5892920"/>
            <a:ext cx="96765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Popular Tools for CD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 smtClean="0"/>
              <a:t>  Jenkins, </a:t>
            </a:r>
            <a:r>
              <a:rPr lang="en-US" altLang="en-US" sz="1400" b="1" dirty="0" err="1" smtClean="0"/>
              <a:t>Gitlab</a:t>
            </a:r>
            <a:r>
              <a:rPr lang="en-US" altLang="en-US" sz="1400" b="1" dirty="0" smtClean="0"/>
              <a:t> CI/CD, Circe CI, </a:t>
            </a:r>
            <a:r>
              <a:rPr lang="en-US" altLang="en-US" sz="1400" b="1" dirty="0" err="1" smtClean="0"/>
              <a:t>TravisCI</a:t>
            </a:r>
            <a:r>
              <a:rPr lang="en-US" altLang="en-US" sz="1400" b="1" dirty="0" smtClean="0"/>
              <a:t>, </a:t>
            </a:r>
            <a:r>
              <a:rPr lang="en-US" altLang="en-US" sz="1400" b="1" dirty="0" err="1" smtClean="0"/>
              <a:t>Github</a:t>
            </a:r>
            <a:r>
              <a:rPr lang="en-US" altLang="en-US" sz="1400" b="1" dirty="0" smtClean="0"/>
              <a:t> Actions, Bamboo, TeamCity, Harness, ArgoCD, </a:t>
            </a:r>
            <a:r>
              <a:rPr lang="en-US" altLang="en-US" sz="1400" b="1" dirty="0" err="1" smtClean="0"/>
              <a:t>GoCD</a:t>
            </a:r>
            <a:r>
              <a:rPr lang="en-US" altLang="en-US" sz="1400" b="1" dirty="0" smtClean="0"/>
              <a:t>, Buddy, Spinnaker, </a:t>
            </a:r>
            <a:r>
              <a:rPr lang="en-US" altLang="en-US" sz="1400" b="1" dirty="0" err="1" smtClean="0"/>
              <a:t>Codefresh</a:t>
            </a:r>
            <a:r>
              <a:rPr lang="en-US" altLang="en-US" sz="1400" b="1" dirty="0" smtClean="0"/>
              <a:t>, Semaphore</a:t>
            </a:r>
            <a:endParaRPr lang="en-US" alt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63" y="-14396"/>
            <a:ext cx="1663337" cy="3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9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383" y="182880"/>
            <a:ext cx="381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Continuous Testing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2579" y="2336269"/>
            <a:ext cx="96765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smtClean="0"/>
              <a:t>Integration with the CI/CD pipeline – code changes -&gt; Pipeline starts series of automated tests</a:t>
            </a:r>
          </a:p>
          <a:p>
            <a:pPr marL="342900" indent="-342900">
              <a:buAutoNum type="arabicPeriod"/>
            </a:pPr>
            <a:r>
              <a:rPr lang="en-US" sz="1400" dirty="0" smtClean="0"/>
              <a:t>Automated test execution – Unit tests, Integration tests, API test, End-End tests, Performance and security tests</a:t>
            </a:r>
          </a:p>
          <a:p>
            <a:pPr marL="342900" indent="-342900">
              <a:buAutoNum type="arabicPeriod"/>
            </a:pPr>
            <a:r>
              <a:rPr lang="en-US" sz="1400" dirty="0" smtClean="0"/>
              <a:t>Test Environments – requires dedicated test environments, often provisioned thru containerized environments like Docker.</a:t>
            </a:r>
          </a:p>
          <a:p>
            <a:pPr marL="342900" indent="-342900">
              <a:buAutoNum type="arabicPeriod"/>
            </a:pPr>
            <a:r>
              <a:rPr lang="en-US" sz="1400" dirty="0" smtClean="0"/>
              <a:t>Parallel testing – Tests are run simultaneously across multiple environments to lessen overall test execution time and speeding up feedback for developers</a:t>
            </a:r>
          </a:p>
          <a:p>
            <a:pPr marL="342900" indent="-342900">
              <a:buAutoNum type="arabicPeriod"/>
            </a:pPr>
            <a:r>
              <a:rPr lang="en-US" sz="1400" dirty="0" smtClean="0"/>
              <a:t>Test Data management – Managing test data is automated ensuring that the right data is used for test cases </a:t>
            </a:r>
          </a:p>
          <a:p>
            <a:pPr marL="342900" indent="-342900">
              <a:buAutoNum type="arabicPeriod"/>
            </a:pPr>
            <a:endParaRPr lang="en-US" sz="1400" dirty="0" smtClean="0"/>
          </a:p>
          <a:p>
            <a:pPr marL="342900" indent="-342900">
              <a:buAutoNum type="arabicPeriod"/>
            </a:pPr>
            <a:endParaRPr lang="en-US" sz="1400" dirty="0" smtClean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32579" y="721561"/>
            <a:ext cx="970373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Continuous Testing (CT) in DevOps is the practice of executing automated tests continuously throughout the software development lifecycle. The goal is to identify issues as early as </a:t>
            </a:r>
            <a:r>
              <a:rPr lang="en-US" sz="1600" dirty="0" smtClean="0"/>
              <a:t>possible.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 smtClean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Continuous testing ensures that the code is always in a testable state, and it supports the rapid pace of DevOps by integrating automated tests into the continuous integration (CI) and continuous delivery (CD) pipelines.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2579" y="4581847"/>
            <a:ext cx="96765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Benefits of Continuous Development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Early detection of bugs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Faster feedback loop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Improved quality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Reduced costs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Increased efficiency – testers can focus on more strategic tasks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Enhanced customer satisfaction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63" y="-14396"/>
            <a:ext cx="1663337" cy="3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383" y="182880"/>
            <a:ext cx="381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Continuous Delivery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9715" y="1650814"/>
            <a:ext cx="967659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Key Principles of Continuous Delivery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Frequent Releases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Automation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Reduced risk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Improved quality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400" dirty="0" smtClean="0"/>
              <a:t>Collaboration 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60692" y="809126"/>
            <a:ext cx="970373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Continuous Delivery(CD) is a software development that automates</a:t>
            </a:r>
            <a:r>
              <a:rPr kumimoji="0" lang="en-US" alt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the build, test and deployment of applications from development to production. It ensures that code changes are always in releasable state.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9715" y="3354277"/>
            <a:ext cx="1106667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How Continuous delivery works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Code Commits : Developers commit their code changes to shared repository (</a:t>
            </a:r>
            <a:r>
              <a:rPr lang="en-US" sz="1400" dirty="0" err="1" smtClean="0"/>
              <a:t>eg</a:t>
            </a:r>
            <a:r>
              <a:rPr lang="en-US" sz="1400" dirty="0" smtClean="0"/>
              <a:t>. GIT)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Automated Build : The build process is triggered automatically, compiling the code and creating deployable artifact (</a:t>
            </a:r>
            <a:r>
              <a:rPr lang="en-US" sz="1400" dirty="0" err="1" smtClean="0"/>
              <a:t>eg</a:t>
            </a:r>
            <a:r>
              <a:rPr lang="en-US" sz="1400" dirty="0" smtClean="0"/>
              <a:t>. Container Image)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Automated Testing : A comprehensive suite of tests is executed automatically including unit tests, integration tests, and end-to-end tests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Deployment to staging environments : The tested code is deployed to a staging environment that mirrors the production environment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**Manual </a:t>
            </a:r>
            <a:r>
              <a:rPr lang="en-US" sz="1400" dirty="0" smtClean="0"/>
              <a:t>Approval (Optional) : Before deploying to production, a manual approval step may be required to ensure that all stake holder are satisfied.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**Deployment to Production : The approved code is automatically deployed to the production environment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63" y="-14396"/>
            <a:ext cx="1663337" cy="3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217" y="21298"/>
            <a:ext cx="381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DevOps Toolchain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44418" y="552212"/>
            <a:ext cx="9676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60" y="390630"/>
            <a:ext cx="9902760" cy="63209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63" y="-14396"/>
            <a:ext cx="1663337" cy="3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8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4217" y="21298"/>
            <a:ext cx="381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DevOps Tools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84" y="541867"/>
            <a:ext cx="10652082" cy="55228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63" y="-14396"/>
            <a:ext cx="1663337" cy="3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5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06" y="568905"/>
            <a:ext cx="10491893" cy="60920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217" y="21298"/>
            <a:ext cx="381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DevOps Learning – Prerequisites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63" y="-14396"/>
            <a:ext cx="1663337" cy="3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5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383" y="182880"/>
            <a:ext cx="381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Advantages of SDLC</a:t>
            </a:r>
            <a:endParaRPr lang="en-US" b="1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80654" y="1262304"/>
            <a:ext cx="10524035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Improved Project Management: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Provides a roadmap and framework for the development process.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Reduced Risks: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Early identification and mitigation of potential issues.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Enhanced Communication: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Clearer understanding of roles and responsibilities.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Increased Efficiency: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Streamlined workflows and better resource allocation.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Better Quality Software: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Ensures thorough testing and reduces defects.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63" y="-14396"/>
            <a:ext cx="1663337" cy="3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0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0160" y="2371050"/>
            <a:ext cx="106781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1D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Infrastructure as Code (</a:t>
            </a:r>
            <a:r>
              <a:rPr lang="en-US" b="1" dirty="0" err="1">
                <a:solidFill>
                  <a:srgbClr val="001D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IaC</a:t>
            </a:r>
            <a:r>
              <a:rPr lang="en-US" b="1" dirty="0">
                <a:solidFill>
                  <a:srgbClr val="001D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dirty="0">
                <a:solidFill>
                  <a:srgbClr val="001D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 a DevOps practice that uses code to manage and provision computing infrastructure, instead of manual processes. </a:t>
            </a:r>
            <a:r>
              <a:rPr lang="en-US" dirty="0" err="1">
                <a:solidFill>
                  <a:srgbClr val="001D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IaC</a:t>
            </a:r>
            <a:r>
              <a:rPr lang="en-US" dirty="0">
                <a:solidFill>
                  <a:srgbClr val="001D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a key component of continuous delivery and helps DevOps teams work together to deliver applications and their infrastructure quickly and reliably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80160" y="3450055"/>
            <a:ext cx="106781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b="1" dirty="0" smtClean="0">
                <a:solidFill>
                  <a:srgbClr val="001D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Container Orchestration </a:t>
            </a:r>
            <a:r>
              <a:rPr lang="en-US" dirty="0" smtClean="0">
                <a:solidFill>
                  <a:srgbClr val="001D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DevOps is a method for organizing and handling multiple containers and microservices at scale. It automates tasks like:  container scheduling, deployment, scalability, load balancing, availability, and networking.</a:t>
            </a:r>
            <a:endParaRPr lang="en-US" b="0" i="0" dirty="0">
              <a:solidFill>
                <a:srgbClr val="001D3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80160" y="4614317"/>
            <a:ext cx="106781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1D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DevOps </a:t>
            </a:r>
            <a:r>
              <a:rPr lang="en-US" b="1" dirty="0" smtClean="0">
                <a:solidFill>
                  <a:srgbClr val="001D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Monitoring </a:t>
            </a:r>
            <a:r>
              <a:rPr lang="en-US" dirty="0">
                <a:solidFill>
                  <a:srgbClr val="001D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 the process of overseeing the development process in real-time to ensure the status of applications, services, and infrastructure is in check. It involves the following stages of the development process: planning, development, integration and testing, deployment, and operations.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80160" y="5837258"/>
            <a:ext cx="10678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1D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DevOps Logging </a:t>
            </a:r>
            <a:r>
              <a:rPr lang="en-US" dirty="0" smtClean="0">
                <a:solidFill>
                  <a:srgbClr val="001D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the </a:t>
            </a:r>
            <a:r>
              <a:rPr lang="en-US" dirty="0">
                <a:solidFill>
                  <a:srgbClr val="001D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 of tracking and storing data about an application or system. This data can include information about access, application performance, changes, and the impact of those changes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80160" y="461049"/>
            <a:ext cx="9906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b="1" dirty="0">
                <a:solidFill>
                  <a:srgbClr val="001D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DevOps engineering </a:t>
            </a:r>
            <a:r>
              <a:rPr lang="en-US" dirty="0">
                <a:solidFill>
                  <a:srgbClr val="001D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 the practice of managing an organization's developer operations (DevOps). DevOps engineers are IT professionals who work </a:t>
            </a:r>
            <a:r>
              <a:rPr lang="en-US" dirty="0" smtClean="0">
                <a:solidFill>
                  <a:srgbClr val="001D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on:</a:t>
            </a:r>
            <a:r>
              <a:rPr lang="en-US" dirty="0">
                <a:solidFill>
                  <a:srgbClr val="001D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1D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Bridge </a:t>
            </a:r>
            <a:r>
              <a:rPr lang="en-US" dirty="0">
                <a:solidFill>
                  <a:srgbClr val="001D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gap between development and IT operations teams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1D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Unify</a:t>
            </a:r>
            <a:r>
              <a:rPr lang="en-US" dirty="0">
                <a:solidFill>
                  <a:srgbClr val="001D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optimize, and automate processes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1D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Balance </a:t>
            </a:r>
            <a:r>
              <a:rPr lang="en-US" dirty="0">
                <a:solidFill>
                  <a:srgbClr val="001D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needs and goals of different teams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1D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Design </a:t>
            </a:r>
            <a:r>
              <a:rPr lang="en-US" dirty="0">
                <a:solidFill>
                  <a:srgbClr val="001D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manage the overall DevOps infrastructure, pipelines, and processes</a:t>
            </a:r>
            <a:endParaRPr lang="en-US" b="0" i="0" dirty="0">
              <a:solidFill>
                <a:srgbClr val="001D3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4217" y="21298"/>
            <a:ext cx="381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DevOps Areas of work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63" y="-14396"/>
            <a:ext cx="1663337" cy="3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5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4217" y="21298"/>
            <a:ext cx="381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DevSecOps</a:t>
            </a:r>
            <a:endParaRPr lang="en-US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63" y="-14396"/>
            <a:ext cx="1663337" cy="3978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884" y="184552"/>
            <a:ext cx="5268060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6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6564" y="493697"/>
            <a:ext cx="10938933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ts val="1200"/>
              </a:spcAft>
            </a:pPr>
            <a:r>
              <a:rPr lang="en-US" dirty="0" smtClean="0">
                <a:solidFill>
                  <a:srgbClr val="161616"/>
                </a:solidFill>
                <a:latin typeface="IBM Plex Sans"/>
              </a:rPr>
              <a:t>The </a:t>
            </a:r>
            <a:r>
              <a:rPr lang="en-US" dirty="0">
                <a:solidFill>
                  <a:srgbClr val="161616"/>
                </a:solidFill>
                <a:latin typeface="IBM Plex Sans"/>
              </a:rPr>
              <a:t>original 12 factors </a:t>
            </a:r>
            <a:r>
              <a:rPr lang="en-US" dirty="0" smtClean="0">
                <a:solidFill>
                  <a:srgbClr val="161616"/>
                </a:solidFill>
                <a:latin typeface="IBM Plex Sans"/>
              </a:rPr>
              <a:t>methodology </a:t>
            </a:r>
            <a:r>
              <a:rPr lang="en-US" dirty="0" smtClean="0">
                <a:solidFill>
                  <a:srgbClr val="161616"/>
                </a:solidFill>
                <a:latin typeface="IBM Plex Sans"/>
              </a:rPr>
              <a:t>: </a:t>
            </a:r>
            <a:r>
              <a:rPr lang="en-US" dirty="0">
                <a:solidFill>
                  <a:srgbClr val="161616"/>
                </a:solidFill>
                <a:latin typeface="inherit"/>
              </a:rPr>
              <a:t>The "12 Factor App" offers a set of best practices for building modern software applications. </a:t>
            </a:r>
            <a:r>
              <a:rPr lang="en-US" dirty="0">
                <a:solidFill>
                  <a:srgbClr val="161616"/>
                </a:solidFill>
                <a:latin typeface="inherit"/>
              </a:rPr>
              <a:t>Following these 12 principles can help developers and teams in building reliable, scalable, and manageable applications</a:t>
            </a:r>
            <a:endParaRPr lang="en-US" dirty="0">
              <a:solidFill>
                <a:srgbClr val="161616"/>
              </a:solidFill>
              <a:latin typeface="inherit"/>
            </a:endParaRPr>
          </a:p>
          <a:p>
            <a:pPr fontAlgn="base"/>
            <a:endParaRPr lang="en-US" dirty="0">
              <a:solidFill>
                <a:srgbClr val="161616"/>
              </a:solidFill>
              <a:latin typeface="IBM Plex Sans"/>
            </a:endParaRPr>
          </a:p>
          <a:p>
            <a:pPr fontAlgn="base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rgbClr val="161616"/>
                </a:solidFill>
                <a:latin typeface="inherit"/>
              </a:rPr>
              <a:t>Codebase</a:t>
            </a:r>
            <a:r>
              <a:rPr lang="en-US" dirty="0">
                <a:solidFill>
                  <a:srgbClr val="161616"/>
                </a:solidFill>
                <a:latin typeface="inherit"/>
              </a:rPr>
              <a:t> – One codebase tracked in revision control, many deploys</a:t>
            </a:r>
          </a:p>
          <a:p>
            <a:pPr fontAlgn="base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rgbClr val="161616"/>
                </a:solidFill>
                <a:latin typeface="inherit"/>
              </a:rPr>
              <a:t>Dependencies</a:t>
            </a:r>
            <a:r>
              <a:rPr lang="en-US" dirty="0">
                <a:solidFill>
                  <a:srgbClr val="161616"/>
                </a:solidFill>
                <a:latin typeface="inherit"/>
              </a:rPr>
              <a:t> – Explicitly declare and isolate dependencies</a:t>
            </a:r>
          </a:p>
          <a:p>
            <a:pPr fontAlgn="base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rgbClr val="161616"/>
                </a:solidFill>
                <a:latin typeface="inherit"/>
              </a:rPr>
              <a:t>Configuration</a:t>
            </a:r>
            <a:r>
              <a:rPr lang="en-US" dirty="0">
                <a:solidFill>
                  <a:srgbClr val="161616"/>
                </a:solidFill>
                <a:latin typeface="inherit"/>
              </a:rPr>
              <a:t> – Store configuration in the environment</a:t>
            </a:r>
          </a:p>
          <a:p>
            <a:pPr fontAlgn="base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rgbClr val="161616"/>
                </a:solidFill>
                <a:latin typeface="inherit"/>
              </a:rPr>
              <a:t>Backing services</a:t>
            </a:r>
            <a:r>
              <a:rPr lang="en-US" dirty="0">
                <a:solidFill>
                  <a:srgbClr val="161616"/>
                </a:solidFill>
                <a:latin typeface="inherit"/>
              </a:rPr>
              <a:t> – Treat backing services as attached resources</a:t>
            </a:r>
          </a:p>
          <a:p>
            <a:pPr fontAlgn="base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rgbClr val="161616"/>
                </a:solidFill>
                <a:latin typeface="inherit"/>
              </a:rPr>
              <a:t>Build, release, run</a:t>
            </a:r>
            <a:r>
              <a:rPr lang="en-US" dirty="0">
                <a:solidFill>
                  <a:srgbClr val="161616"/>
                </a:solidFill>
                <a:latin typeface="inherit"/>
              </a:rPr>
              <a:t> – Strictly separate build and run stages</a:t>
            </a:r>
          </a:p>
          <a:p>
            <a:pPr fontAlgn="base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rgbClr val="161616"/>
                </a:solidFill>
                <a:latin typeface="inherit"/>
              </a:rPr>
              <a:t>Processes</a:t>
            </a:r>
            <a:r>
              <a:rPr lang="en-US" dirty="0">
                <a:solidFill>
                  <a:srgbClr val="161616"/>
                </a:solidFill>
                <a:latin typeface="inherit"/>
              </a:rPr>
              <a:t> – Execute the app as one or more stateless processes</a:t>
            </a:r>
          </a:p>
          <a:p>
            <a:pPr fontAlgn="base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rgbClr val="161616"/>
                </a:solidFill>
                <a:latin typeface="inherit"/>
              </a:rPr>
              <a:t>Port binding</a:t>
            </a:r>
            <a:r>
              <a:rPr lang="en-US" dirty="0">
                <a:solidFill>
                  <a:srgbClr val="161616"/>
                </a:solidFill>
                <a:latin typeface="inherit"/>
              </a:rPr>
              <a:t> – Export services via port binding</a:t>
            </a:r>
          </a:p>
          <a:p>
            <a:pPr fontAlgn="base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rgbClr val="161616"/>
                </a:solidFill>
                <a:latin typeface="inherit"/>
              </a:rPr>
              <a:t>Concurrency</a:t>
            </a:r>
            <a:r>
              <a:rPr lang="en-US" dirty="0">
                <a:solidFill>
                  <a:srgbClr val="161616"/>
                </a:solidFill>
                <a:latin typeface="inherit"/>
              </a:rPr>
              <a:t> – Scale-out via the process model</a:t>
            </a:r>
          </a:p>
          <a:p>
            <a:pPr fontAlgn="base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rgbClr val="161616"/>
                </a:solidFill>
                <a:latin typeface="inherit"/>
              </a:rPr>
              <a:t>Disposability</a:t>
            </a:r>
            <a:r>
              <a:rPr lang="en-US" dirty="0">
                <a:solidFill>
                  <a:srgbClr val="161616"/>
                </a:solidFill>
                <a:latin typeface="inherit"/>
              </a:rPr>
              <a:t> – Maximize robustness with fast start-up and graceful shutdown</a:t>
            </a:r>
          </a:p>
          <a:p>
            <a:pPr fontAlgn="base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rgbClr val="161616"/>
                </a:solidFill>
                <a:latin typeface="inherit"/>
              </a:rPr>
              <a:t>Dev/prod parity</a:t>
            </a:r>
            <a:r>
              <a:rPr lang="en-US" dirty="0">
                <a:solidFill>
                  <a:srgbClr val="161616"/>
                </a:solidFill>
                <a:latin typeface="inherit"/>
              </a:rPr>
              <a:t> – Keep development, staging, and production as similar as possible</a:t>
            </a:r>
          </a:p>
          <a:p>
            <a:pPr fontAlgn="base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rgbClr val="161616"/>
                </a:solidFill>
                <a:latin typeface="inherit"/>
              </a:rPr>
              <a:t>Logs</a:t>
            </a:r>
            <a:r>
              <a:rPr lang="en-US" dirty="0">
                <a:solidFill>
                  <a:srgbClr val="161616"/>
                </a:solidFill>
                <a:latin typeface="inherit"/>
              </a:rPr>
              <a:t> – Treat logs as event streams</a:t>
            </a:r>
          </a:p>
          <a:p>
            <a:pPr fontAlgn="base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rgbClr val="161616"/>
                </a:solidFill>
                <a:latin typeface="inherit"/>
              </a:rPr>
              <a:t>Admin processes</a:t>
            </a:r>
            <a:r>
              <a:rPr lang="en-US" dirty="0">
                <a:solidFill>
                  <a:srgbClr val="161616"/>
                </a:solidFill>
                <a:latin typeface="inherit"/>
              </a:rPr>
              <a:t> – Run admin/management tasks as one-off processes</a:t>
            </a:r>
            <a:endParaRPr lang="en-US" b="0" i="0" dirty="0">
              <a:solidFill>
                <a:srgbClr val="161616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1541778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4217" y="21298"/>
            <a:ext cx="381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12-Factor App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63" y="-14396"/>
            <a:ext cx="1663337" cy="3978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45346" y="383501"/>
            <a:ext cx="10786532" cy="610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 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600" b="1" dirty="0" smtClean="0"/>
              <a:t>Codebase</a:t>
            </a:r>
            <a:r>
              <a:rPr lang="en-US" sz="1600" b="1" dirty="0"/>
              <a:t>: </a:t>
            </a:r>
            <a:r>
              <a:rPr lang="en-US" sz="1600" dirty="0"/>
              <a:t>Have one place to keep all your code, and manage it using version control like </a:t>
            </a:r>
            <a:r>
              <a:rPr lang="en-US" sz="1600" dirty="0" err="1"/>
              <a:t>Git</a:t>
            </a:r>
            <a:r>
              <a:rPr lang="en-US" sz="1600" dirty="0"/>
              <a:t>. </a:t>
            </a:r>
            <a:endParaRPr lang="en-US" sz="1600" dirty="0" smtClean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600" b="1" dirty="0" smtClean="0"/>
              <a:t>Dependencies</a:t>
            </a:r>
            <a:r>
              <a:rPr lang="en-US" sz="1600" dirty="0"/>
              <a:t>: List all the things your app needs to work properly, and make sure they're easy to install. </a:t>
            </a:r>
            <a:endParaRPr lang="en-US" sz="1600" dirty="0" smtClean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600" b="1" dirty="0" err="1" smtClean="0"/>
              <a:t>Config</a:t>
            </a:r>
            <a:r>
              <a:rPr lang="en-US" sz="1600" dirty="0"/>
              <a:t>: Keep important settings like database credentials separate from your code, so you can change them without rewriting code. </a:t>
            </a:r>
            <a:endParaRPr lang="en-US" sz="1600" dirty="0" smtClean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600" b="1" dirty="0" smtClean="0"/>
              <a:t>Backing </a:t>
            </a:r>
            <a:r>
              <a:rPr lang="en-US" sz="1600" b="1" dirty="0"/>
              <a:t>Services</a:t>
            </a:r>
            <a:r>
              <a:rPr lang="en-US" sz="1600" dirty="0"/>
              <a:t>: Use other services (like databases or payment processors) as separate components that your app connects to. </a:t>
            </a:r>
            <a:endParaRPr lang="en-US" sz="1600" dirty="0" smtClean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600" b="1" dirty="0" smtClean="0"/>
              <a:t>Build</a:t>
            </a:r>
            <a:r>
              <a:rPr lang="en-US" sz="1600" b="1" dirty="0"/>
              <a:t>, Release, Run: </a:t>
            </a:r>
            <a:r>
              <a:rPr lang="en-US" sz="1600" dirty="0"/>
              <a:t>Make a clear distinction between preparing your app, releasing it, and running it in production. </a:t>
            </a:r>
            <a:endParaRPr lang="en-US" sz="1600" dirty="0" smtClean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600" b="1" dirty="0" smtClean="0"/>
              <a:t>Processes</a:t>
            </a:r>
            <a:r>
              <a:rPr lang="en-US" sz="1600" b="1" dirty="0"/>
              <a:t>: </a:t>
            </a:r>
            <a:r>
              <a:rPr lang="en-US" sz="1600" dirty="0"/>
              <a:t>Design your app so that each part doesn't rely on a specific computer or memory. It's like making LEGO blocks that fit together. </a:t>
            </a:r>
            <a:endParaRPr lang="en-US" sz="1600" dirty="0" smtClean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600" b="1" dirty="0" smtClean="0"/>
              <a:t>Port Binding: </a:t>
            </a:r>
            <a:r>
              <a:rPr lang="en-US" sz="1600" dirty="0" smtClean="0"/>
              <a:t>Let </a:t>
            </a:r>
            <a:r>
              <a:rPr lang="en-US" sz="1600" dirty="0"/>
              <a:t>your app be accessible through a network port, and make sure it doesn't store critical information on a single computer. </a:t>
            </a:r>
            <a:endParaRPr lang="en-US" sz="1600" dirty="0" smtClean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600" b="1" dirty="0" smtClean="0"/>
              <a:t>Concurrency</a:t>
            </a:r>
            <a:r>
              <a:rPr lang="en-US" sz="1600" b="1" dirty="0"/>
              <a:t>: </a:t>
            </a:r>
            <a:r>
              <a:rPr lang="en-US" sz="1600" dirty="0"/>
              <a:t>Make your app able to handle more work by adding more copies of the same thing, like hiring more workers for a busy restaurant. </a:t>
            </a:r>
            <a:endParaRPr lang="en-US" sz="1600" dirty="0" smtClean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600" b="1" dirty="0" smtClean="0"/>
              <a:t>Disposability</a:t>
            </a:r>
            <a:r>
              <a:rPr lang="en-US" sz="1600" dirty="0"/>
              <a:t>: Your app should start quickly and shut down gracefully, like turning off a light switch instead of yanking out the power cord. </a:t>
            </a:r>
            <a:endParaRPr lang="en-US" sz="1600" dirty="0" smtClean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600" b="1" dirty="0" smtClean="0"/>
              <a:t>Dev/Prod </a:t>
            </a:r>
            <a:r>
              <a:rPr lang="en-US" sz="1600" b="1" dirty="0"/>
              <a:t>Parity: </a:t>
            </a:r>
            <a:r>
              <a:rPr lang="en-US" sz="1600" dirty="0"/>
              <a:t>Ensure that what you use for developing your app is very similar to what you use in production, to avoid surprises. </a:t>
            </a:r>
            <a:endParaRPr lang="en-US" sz="1600" dirty="0" smtClean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600" b="1" dirty="0" smtClean="0"/>
              <a:t>Logs</a:t>
            </a:r>
            <a:r>
              <a:rPr lang="en-US" sz="1600" b="1" dirty="0"/>
              <a:t>: </a:t>
            </a:r>
            <a:r>
              <a:rPr lang="en-US" sz="1600" dirty="0"/>
              <a:t>Keep a record of what happens in your app so you can understand and fix issues, like a diary for your software. </a:t>
            </a:r>
            <a:endParaRPr lang="en-US" sz="1600" dirty="0" smtClean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1600" b="1" dirty="0" smtClean="0"/>
              <a:t>Admin </a:t>
            </a:r>
            <a:r>
              <a:rPr lang="en-US" sz="1600" b="1" dirty="0"/>
              <a:t>Processes</a:t>
            </a:r>
            <a:r>
              <a:rPr lang="en-US" sz="1600" dirty="0"/>
              <a:t>: Run special tasks separately from your app, like doing maintenance work in a workshop instead of on the factory floor. </a:t>
            </a:r>
          </a:p>
        </p:txBody>
      </p:sp>
    </p:spTree>
    <p:extLst>
      <p:ext uri="{BB962C8B-B14F-4D97-AF65-F5344CB8AC3E}">
        <p14:creationId xmlns:p14="http://schemas.microsoft.com/office/powerpoint/2010/main" val="284097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8" y="188900"/>
            <a:ext cx="11913326" cy="655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00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383" y="182880"/>
            <a:ext cx="381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Project Methodologies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87383" y="607722"/>
            <a:ext cx="920786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Waterfall Model</a:t>
            </a:r>
            <a:endParaRPr lang="en-US" sz="1400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Linear Approach:</a:t>
            </a:r>
            <a:r>
              <a:rPr lang="en-US" sz="1400" dirty="0"/>
              <a:t> Sequential phases with no overlap.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 smtClean="0"/>
              <a:t> Strengths</a:t>
            </a:r>
            <a:r>
              <a:rPr lang="en-US" sz="1400" b="1" dirty="0"/>
              <a:t>:</a:t>
            </a:r>
            <a:r>
              <a:rPr lang="en-US" sz="1400" dirty="0"/>
              <a:t> Simple, easy to understand, well-defined stages.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 smtClean="0"/>
              <a:t> Weaknesses</a:t>
            </a:r>
            <a:r>
              <a:rPr lang="en-US" sz="1400" b="1" dirty="0"/>
              <a:t>:</a:t>
            </a:r>
            <a:r>
              <a:rPr lang="en-US" sz="1400" dirty="0"/>
              <a:t> Rigid, inflexible, difficult to accommodate changes.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 smtClean="0"/>
              <a:t> Best </a:t>
            </a:r>
            <a:r>
              <a:rPr lang="en-US" sz="1400" b="1" dirty="0"/>
              <a:t>Suited For:</a:t>
            </a:r>
            <a:r>
              <a:rPr lang="en-US" sz="1400" dirty="0"/>
              <a:t> Small projects with well-defined requirements.</a:t>
            </a:r>
          </a:p>
        </p:txBody>
      </p:sp>
      <p:sp>
        <p:nvSpPr>
          <p:cNvPr id="5" name="Rectangle 4"/>
          <p:cNvSpPr/>
          <p:nvPr/>
        </p:nvSpPr>
        <p:spPr>
          <a:xfrm>
            <a:off x="4624157" y="1832783"/>
            <a:ext cx="75678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Agile Model</a:t>
            </a:r>
            <a:endParaRPr lang="en-US" sz="1400" dirty="0" smtClean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 smtClean="0"/>
              <a:t> Iterative </a:t>
            </a:r>
            <a:r>
              <a:rPr lang="en-US" sz="1400" b="1" dirty="0"/>
              <a:t>and Incremental:</a:t>
            </a:r>
            <a:r>
              <a:rPr lang="en-US" sz="1400" dirty="0"/>
              <a:t> Development in short cycles (sprints).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 smtClean="0"/>
              <a:t> Focus </a:t>
            </a:r>
            <a:r>
              <a:rPr lang="en-US" sz="1400" b="1" dirty="0"/>
              <a:t>on Flexibility and Collaboration:</a:t>
            </a:r>
            <a:r>
              <a:rPr lang="en-US" sz="1400" dirty="0"/>
              <a:t> Adapts to changing requirements.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 smtClean="0"/>
              <a:t> Examples</a:t>
            </a:r>
            <a:r>
              <a:rPr lang="en-US" sz="1400" b="1" dirty="0"/>
              <a:t>:</a:t>
            </a:r>
            <a:r>
              <a:rPr lang="en-US" sz="1400" dirty="0"/>
              <a:t> Scrum, Kanban, Extreme Programming (XP).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 smtClean="0"/>
              <a:t> Strengths</a:t>
            </a:r>
            <a:r>
              <a:rPr lang="en-US" sz="1400" b="1" dirty="0"/>
              <a:t>:</a:t>
            </a:r>
            <a:r>
              <a:rPr lang="en-US" sz="1400" dirty="0"/>
              <a:t> Adaptable, customer-centric, promotes collaboration.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 smtClean="0"/>
              <a:t> Weaknesses</a:t>
            </a:r>
            <a:r>
              <a:rPr lang="en-US" sz="1400" b="1" dirty="0"/>
              <a:t>:</a:t>
            </a:r>
            <a:r>
              <a:rPr lang="en-US" sz="1400" dirty="0"/>
              <a:t> Can be challenging to manage, requires highly skilled teams.</a:t>
            </a:r>
          </a:p>
        </p:txBody>
      </p:sp>
      <p:sp>
        <p:nvSpPr>
          <p:cNvPr id="7" name="Rectangle 6"/>
          <p:cNvSpPr/>
          <p:nvPr/>
        </p:nvSpPr>
        <p:spPr>
          <a:xfrm>
            <a:off x="287383" y="3276065"/>
            <a:ext cx="94718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Spiral Model</a:t>
            </a:r>
            <a:endParaRPr lang="en-US" sz="1400" dirty="0" smtClean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smtClean="0"/>
              <a:t> </a:t>
            </a:r>
            <a:r>
              <a:rPr lang="en-US" sz="1400" b="1" dirty="0" smtClean="0"/>
              <a:t>combine elements </a:t>
            </a:r>
            <a:r>
              <a:rPr lang="en-US" sz="1400" dirty="0" smtClean="0"/>
              <a:t>of both iterative development and waterfall model</a:t>
            </a:r>
            <a:endParaRPr lang="en-US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 smtClean="0"/>
              <a:t> Focus :</a:t>
            </a:r>
            <a:r>
              <a:rPr lang="en-US" sz="1400" dirty="0" smtClean="0"/>
              <a:t> will be on risk analysis and mitigation at each spiral.</a:t>
            </a:r>
            <a:endParaRPr lang="en-US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 smtClean="0"/>
              <a:t> Suitability : </a:t>
            </a:r>
            <a:r>
              <a:rPr lang="en-US" sz="1400" dirty="0" smtClean="0"/>
              <a:t>Large</a:t>
            </a:r>
            <a:r>
              <a:rPr lang="en-US" sz="1400" b="1" dirty="0" smtClean="0"/>
              <a:t> </a:t>
            </a:r>
            <a:r>
              <a:rPr lang="en-US" sz="1400" dirty="0" smtClean="0"/>
              <a:t>and complex projects</a:t>
            </a:r>
            <a:endParaRPr lang="en-US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 smtClean="0"/>
              <a:t> Strengths</a:t>
            </a:r>
            <a:r>
              <a:rPr lang="en-US" sz="1400" b="1" dirty="0"/>
              <a:t>:</a:t>
            </a:r>
            <a:r>
              <a:rPr lang="en-US" sz="1400" dirty="0"/>
              <a:t> </a:t>
            </a:r>
            <a:r>
              <a:rPr lang="en-US" sz="1400" dirty="0" smtClean="0"/>
              <a:t>Risk-driven (for uncertain requirements), High flexibility for changes and iterations</a:t>
            </a:r>
            <a:endParaRPr lang="en-US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 smtClean="0"/>
              <a:t> Weaknesses</a:t>
            </a:r>
            <a:r>
              <a:rPr lang="en-US" sz="1400" b="1" dirty="0"/>
              <a:t>:</a:t>
            </a:r>
            <a:r>
              <a:rPr lang="en-US" sz="1400" dirty="0"/>
              <a:t> </a:t>
            </a:r>
            <a:r>
              <a:rPr lang="en-US" sz="1400" dirty="0" smtClean="0"/>
              <a:t>Complex to manage, requires expertize in risk mgmt. and continuous planning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4624156" y="4805422"/>
            <a:ext cx="75678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V - Model</a:t>
            </a:r>
            <a:endParaRPr lang="en-US" sz="1400" dirty="0" smtClean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smtClean="0"/>
              <a:t> </a:t>
            </a:r>
            <a:r>
              <a:rPr lang="en-US" sz="1400" b="1" dirty="0" smtClean="0"/>
              <a:t>Verification and Validation: Emphasizes testing throughout the development cycle</a:t>
            </a:r>
            <a:endParaRPr lang="en-US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 smtClean="0"/>
              <a:t> Focus :</a:t>
            </a:r>
            <a:r>
              <a:rPr lang="en-US" sz="1400" dirty="0" smtClean="0"/>
              <a:t> Each phase has corresponding testing phase</a:t>
            </a:r>
            <a:endParaRPr lang="en-US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 smtClean="0"/>
              <a:t> Suitability : </a:t>
            </a:r>
            <a:r>
              <a:rPr lang="en-US" sz="1400" dirty="0" smtClean="0"/>
              <a:t>Large</a:t>
            </a:r>
            <a:r>
              <a:rPr lang="en-US" sz="1400" b="1" dirty="0" smtClean="0"/>
              <a:t> </a:t>
            </a:r>
            <a:r>
              <a:rPr lang="en-US" sz="1400" dirty="0" smtClean="0"/>
              <a:t>and complex projects</a:t>
            </a:r>
            <a:endParaRPr lang="en-US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 smtClean="0"/>
              <a:t> Strengths</a:t>
            </a:r>
            <a:r>
              <a:rPr lang="en-US" sz="1400" b="1" dirty="0"/>
              <a:t>:</a:t>
            </a:r>
            <a:r>
              <a:rPr lang="en-US" sz="1400" dirty="0"/>
              <a:t> </a:t>
            </a:r>
            <a:r>
              <a:rPr lang="en-US" sz="1400" dirty="0" smtClean="0"/>
              <a:t>Strong emphasis on quality assurance</a:t>
            </a:r>
            <a:endParaRPr lang="en-US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 dirty="0" smtClean="0"/>
              <a:t> Weaknesses</a:t>
            </a:r>
            <a:r>
              <a:rPr lang="en-US" sz="1400" b="1" dirty="0"/>
              <a:t>:</a:t>
            </a:r>
            <a:r>
              <a:rPr lang="en-US" sz="1400" dirty="0"/>
              <a:t> </a:t>
            </a:r>
            <a:r>
              <a:rPr lang="en-US" sz="1400" dirty="0" smtClean="0"/>
              <a:t>Less flexible, may not be suitable for complex projects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4624156" y="6302625"/>
            <a:ext cx="23203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Prototype Model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Big Bang Model</a:t>
            </a: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7383" y="5467354"/>
            <a:ext cx="23203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Choosing Right Model</a:t>
            </a:r>
          </a:p>
          <a:p>
            <a:r>
              <a:rPr lang="en-US" sz="1400" dirty="0" smtClean="0"/>
              <a:t>Project size and complexity</a:t>
            </a:r>
          </a:p>
          <a:p>
            <a:r>
              <a:rPr lang="en-US" sz="1400" dirty="0" smtClean="0"/>
              <a:t>Team skills and experience</a:t>
            </a:r>
          </a:p>
          <a:p>
            <a:r>
              <a:rPr lang="en-US" sz="1400" dirty="0" smtClean="0"/>
              <a:t>Project requirements</a:t>
            </a:r>
          </a:p>
          <a:p>
            <a:r>
              <a:rPr lang="en-US" sz="1400" dirty="0" smtClean="0"/>
              <a:t>Organizational culture</a:t>
            </a:r>
          </a:p>
          <a:p>
            <a:r>
              <a:rPr lang="en-US" sz="1400" dirty="0" smtClean="0"/>
              <a:t>Risk tolerance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63" y="-14396"/>
            <a:ext cx="1663337" cy="3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8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9" y="231571"/>
            <a:ext cx="11122810" cy="6626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63" y="-14396"/>
            <a:ext cx="1663337" cy="3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9965" y="555956"/>
            <a:ext cx="11529835" cy="5862261"/>
            <a:chOff x="269965" y="555956"/>
            <a:chExt cx="11529835" cy="586226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965" y="555956"/>
              <a:ext cx="11529835" cy="5862261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31474" y="5712823"/>
              <a:ext cx="1811383" cy="54864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DMAIC</a:t>
              </a:r>
              <a:endParaRPr lang="en-US" b="1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63" y="-14396"/>
            <a:ext cx="1663337" cy="3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4" y="391233"/>
            <a:ext cx="11707225" cy="62548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63" y="-14396"/>
            <a:ext cx="1663337" cy="3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22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17" y="474506"/>
            <a:ext cx="11242766" cy="58343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63" y="-14396"/>
            <a:ext cx="1663337" cy="3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83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9" y="470263"/>
            <a:ext cx="11573839" cy="59218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63" y="-14396"/>
            <a:ext cx="1663337" cy="3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78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1093</TotalTime>
  <Words>2366</Words>
  <Application>Microsoft Office PowerPoint</Application>
  <PresentationFormat>Widescreen</PresentationFormat>
  <Paragraphs>320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IBM Plex Sans</vt:lpstr>
      <vt:lpstr>inherit</vt:lpstr>
      <vt:lpstr>Wingdings</vt:lpstr>
      <vt:lpstr>Office Theme</vt:lpstr>
      <vt:lpstr>Intro to 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Kishore VK</dc:creator>
  <cp:lastModifiedBy>Kishore VK </cp:lastModifiedBy>
  <cp:revision>68</cp:revision>
  <dcterms:created xsi:type="dcterms:W3CDTF">2025-01-11T05:05:12Z</dcterms:created>
  <dcterms:modified xsi:type="dcterms:W3CDTF">2025-01-25T09:51:30Z</dcterms:modified>
</cp:coreProperties>
</file>